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8" Type="http://schemas.openxmlformats.org/officeDocument/2006/relationships/slideLayout" Target="../slideLayouts/slideLayout1.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a:ln/>
        </p:spPr>
        <p:txBody>
          <a:bodyPr wrap="square" rtlCol="0" anchor="t"/>
          <a:lstStyle/>
          <a:p>
            <a:pPr indent="0" marL="0">
              <a:lnSpc>
                <a:spcPts val="6561"/>
              </a:lnSpc>
              <a:buNone/>
            </a:pPr>
            <a:r>
              <a:rPr lang="en-US" sz="5249" dirty="0">
                <a:solidFill>
                  <a:srgbClr val="F5F0F0"/>
                </a:solidFill>
                <a:latin typeface="adonis-web" pitchFamily="34" charset="0"/>
                <a:ea typeface="adonis-web" pitchFamily="34" charset="-122"/>
                <a:cs typeface="adonis-web" pitchFamily="34" charset="-120"/>
              </a:rPr>
              <a:t>Quantum Computing: The Future of Technology</a:t>
            </a:r>
            <a:endParaRPr lang="en-US" sz="5249" dirty="0"/>
          </a:p>
        </p:txBody>
      </p:sp>
      <p:sp>
        <p:nvSpPr>
          <p:cNvPr id="6" name="Text 2"/>
          <p:cNvSpPr/>
          <p:nvPr/>
        </p:nvSpPr>
        <p:spPr>
          <a:xfrm>
            <a:off x="6319599" y="3906679"/>
            <a:ext cx="74776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the next frontier in technology, harnessing the unique properties of quantum mechanics to revolutionize data processing and problem-solving. This cutting-edge field promises to unlock unprecedented computational power, ushering in a new era of scientific breakthroughs and technological advancements.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1999774" cy="388858"/>
          </a:xfrm>
          <a:prstGeom prst="rect">
            <a:avLst/>
          </a:prstGeom>
          <a:noFill/>
          <a:ln/>
        </p:spPr>
        <p:txBody>
          <a:bodyPr wrap="none" rtlCol="0" anchor="t"/>
          <a:lstStyle/>
          <a:p>
            <a:pPr algn="l" indent="0" marL="0">
              <a:lnSpc>
                <a:spcPts val="3062"/>
              </a:lnSpc>
              <a:buNone/>
            </a:pPr>
            <a:r>
              <a:rPr lang="en-US" sz="2187" b="1" dirty="0">
                <a:solidFill>
                  <a:srgbClr val="E2E6E9"/>
                </a:solidFill>
                <a:latin typeface="adonis-web" pitchFamily="34" charset="0"/>
                <a:ea typeface="adonis-web" pitchFamily="34" charset="-122"/>
                <a:cs typeface="adonis-web" pitchFamily="34" charset="-120"/>
              </a:rPr>
              <a:t>by Natnael Sisay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8827"/>
            <a:ext cx="8774668"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Entanglement in Quantum Computing</a:t>
            </a:r>
            <a:endParaRPr lang="en-US" sz="4374" dirty="0"/>
          </a:p>
        </p:txBody>
      </p:sp>
      <p:sp>
        <p:nvSpPr>
          <p:cNvPr id="5" name="Text 2"/>
          <p:cNvSpPr/>
          <p:nvPr/>
        </p:nvSpPr>
        <p:spPr>
          <a:xfrm>
            <a:off x="2517696" y="2316361"/>
            <a:ext cx="4525328" cy="2487811"/>
          </a:xfrm>
          <a:prstGeom prst="rect">
            <a:avLst/>
          </a:prstGeom>
          <a:noFill/>
          <a:ln/>
        </p:spPr>
        <p:txBody>
          <a:bodyPr wrap="square" rtlCol="0" anchor="t"/>
          <a:lstStyle/>
          <a:p>
            <a:pPr indent="0" marL="0">
              <a:lnSpc>
                <a:spcPts val="2799"/>
              </a:lnSpc>
              <a:buNone/>
            </a:pPr>
            <a:r>
              <a:rPr lang="en-US" sz="1750" b="1" dirty="0">
                <a:solidFill>
                  <a:srgbClr val="E2E6E9"/>
                </a:solidFill>
                <a:latin typeface="adonis-web" pitchFamily="34" charset="0"/>
                <a:ea typeface="adonis-web" pitchFamily="34" charset="-122"/>
                <a:cs typeface="adonis-web" pitchFamily="34" charset="-120"/>
              </a:rPr>
              <a:t>Correlated operations:</a:t>
            </a:r>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 Entanglement allows manipulating multiple qubits with a single operation. When you perform an action on one entangled qubit, its partner instantly reflects the change, even if physically distant. This correlated manipulation is powerful for specific algorithms..</a:t>
            </a:r>
            <a:endParaRPr lang="en-US" sz="1750" dirty="0"/>
          </a:p>
        </p:txBody>
      </p:sp>
      <p:pic>
        <p:nvPicPr>
          <p:cNvPr id="6" name="Image 1" descr="preencoded.png">    </p:cNvPr>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61304"/>
            <a:ext cx="790539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Principles of Quantum Computing</a:t>
            </a:r>
            <a:endParaRPr lang="en-US" sz="4374" dirty="0"/>
          </a:p>
        </p:txBody>
      </p:sp>
      <p:sp>
        <p:nvSpPr>
          <p:cNvPr id="5" name="Text 2"/>
          <p:cNvSpPr/>
          <p:nvPr/>
        </p:nvSpPr>
        <p:spPr>
          <a:xfrm>
            <a:off x="2517696"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Qubits</a:t>
            </a:r>
            <a:endParaRPr lang="en-US" sz="2187" dirty="0"/>
          </a:p>
        </p:txBody>
      </p:sp>
      <p:sp>
        <p:nvSpPr>
          <p:cNvPr id="6" name="Text 3"/>
          <p:cNvSpPr/>
          <p:nvPr/>
        </p:nvSpPr>
        <p:spPr>
          <a:xfrm>
            <a:off x="2517696" y="3680460"/>
            <a:ext cx="2836545"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 basic unit of information in quantum computing is the qubit, which can represent a 0, a 1, or a superposition of both states simultaneously.</a:t>
            </a:r>
            <a:endParaRPr lang="en-US" sz="1750" dirty="0"/>
          </a:p>
        </p:txBody>
      </p:sp>
      <p:sp>
        <p:nvSpPr>
          <p:cNvPr id="7" name="Text 4"/>
          <p:cNvSpPr/>
          <p:nvPr/>
        </p:nvSpPr>
        <p:spPr>
          <a:xfrm>
            <a:off x="5903833"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Algorithms</a:t>
            </a:r>
            <a:endParaRPr lang="en-US" sz="2187" dirty="0"/>
          </a:p>
        </p:txBody>
      </p:sp>
      <p:sp>
        <p:nvSpPr>
          <p:cNvPr id="8" name="Text 5"/>
          <p:cNvSpPr/>
          <p:nvPr/>
        </p:nvSpPr>
        <p:spPr>
          <a:xfrm>
            <a:off x="5903833" y="3680460"/>
            <a:ext cx="2836545"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leverage the unique properties of quantum mechanics to perform certain computations exponentially faster than classical computers.</a:t>
            </a:r>
            <a:endParaRPr lang="en-US" sz="1750" dirty="0"/>
          </a:p>
        </p:txBody>
      </p:sp>
      <p:sp>
        <p:nvSpPr>
          <p:cNvPr id="9" name="Text 6"/>
          <p:cNvSpPr/>
          <p:nvPr/>
        </p:nvSpPr>
        <p:spPr>
          <a:xfrm>
            <a:off x="9289971"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Gates</a:t>
            </a:r>
            <a:endParaRPr lang="en-US" sz="2187" dirty="0"/>
          </a:p>
        </p:txBody>
      </p:sp>
      <p:sp>
        <p:nvSpPr>
          <p:cNvPr id="10" name="Text 7"/>
          <p:cNvSpPr/>
          <p:nvPr/>
        </p:nvSpPr>
        <p:spPr>
          <a:xfrm>
            <a:off x="9289971" y="3680460"/>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gates are the building blocks of quantum circuits, allowing for the manipulation and transformation of qubits to perform specific computational tasks.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75855"/>
          </a:xfrm>
          <a:prstGeom prst="rect">
            <a:avLst/>
          </a:prstGeom>
        </p:spPr>
      </p:pic>
      <p:sp>
        <p:nvSpPr>
          <p:cNvPr id="5" name="Text 1"/>
          <p:cNvSpPr/>
          <p:nvPr/>
        </p:nvSpPr>
        <p:spPr>
          <a:xfrm>
            <a:off x="3729514" y="2533055"/>
            <a:ext cx="6224945" cy="518874"/>
          </a:xfrm>
          <a:prstGeom prst="rect">
            <a:avLst/>
          </a:prstGeom>
          <a:noFill/>
          <a:ln/>
        </p:spPr>
        <p:txBody>
          <a:bodyPr wrap="none" rtlCol="0" anchor="t"/>
          <a:lstStyle/>
          <a:p>
            <a:pPr indent="0" marL="0">
              <a:lnSpc>
                <a:spcPts val="4086"/>
              </a:lnSpc>
              <a:buNone/>
            </a:pPr>
            <a:r>
              <a:rPr lang="en-US" sz="3269" dirty="0">
                <a:solidFill>
                  <a:srgbClr val="F5F0F0"/>
                </a:solidFill>
                <a:latin typeface="adonis-web" pitchFamily="34" charset="0"/>
                <a:ea typeface="adonis-web" pitchFamily="34" charset="-122"/>
                <a:cs typeface="adonis-web" pitchFamily="34" charset="-120"/>
              </a:rPr>
              <a:t>Advantages of Quantum Computing</a:t>
            </a:r>
            <a:endParaRPr lang="en-US" sz="3269" dirty="0"/>
          </a:p>
        </p:txBody>
      </p:sp>
      <p:sp>
        <p:nvSpPr>
          <p:cNvPr id="6" name="Shape 2"/>
          <p:cNvSpPr/>
          <p:nvPr/>
        </p:nvSpPr>
        <p:spPr>
          <a:xfrm>
            <a:off x="7298531" y="3301008"/>
            <a:ext cx="33099" cy="4471273"/>
          </a:xfrm>
          <a:prstGeom prst="roundRect">
            <a:avLst>
              <a:gd name="adj" fmla="val 225785"/>
            </a:avLst>
          </a:prstGeom>
          <a:solidFill>
            <a:srgbClr val="194A99"/>
          </a:solidFill>
          <a:ln/>
        </p:spPr>
      </p:sp>
      <p:sp>
        <p:nvSpPr>
          <p:cNvPr id="7" name="Shape 3"/>
          <p:cNvSpPr/>
          <p:nvPr/>
        </p:nvSpPr>
        <p:spPr>
          <a:xfrm>
            <a:off x="6547128" y="3600926"/>
            <a:ext cx="581144" cy="33099"/>
          </a:xfrm>
          <a:prstGeom prst="roundRect">
            <a:avLst>
              <a:gd name="adj" fmla="val 225785"/>
            </a:avLst>
          </a:prstGeom>
          <a:solidFill>
            <a:srgbClr val="194A99"/>
          </a:solidFill>
          <a:ln/>
        </p:spPr>
      </p:sp>
      <p:sp>
        <p:nvSpPr>
          <p:cNvPr id="8" name="Shape 4"/>
          <p:cNvSpPr/>
          <p:nvPr/>
        </p:nvSpPr>
        <p:spPr>
          <a:xfrm>
            <a:off x="7128272" y="3430786"/>
            <a:ext cx="373618" cy="373618"/>
          </a:xfrm>
          <a:prstGeom prst="roundRect">
            <a:avLst>
              <a:gd name="adj" fmla="val 20002"/>
            </a:avLst>
          </a:prstGeom>
          <a:solidFill>
            <a:srgbClr val="003180"/>
          </a:solidFill>
          <a:ln w="7620">
            <a:solidFill>
              <a:srgbClr val="194A99"/>
            </a:solidFill>
            <a:prstDash val="solid"/>
          </a:ln>
        </p:spPr>
      </p:sp>
      <p:sp>
        <p:nvSpPr>
          <p:cNvPr id="9" name="Text 5"/>
          <p:cNvSpPr/>
          <p:nvPr/>
        </p:nvSpPr>
        <p:spPr>
          <a:xfrm>
            <a:off x="7246977" y="346186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1</a:t>
            </a:r>
            <a:endParaRPr lang="en-US" sz="1961" dirty="0"/>
          </a:p>
        </p:txBody>
      </p:sp>
      <p:sp>
        <p:nvSpPr>
          <p:cNvPr id="10" name="Text 6"/>
          <p:cNvSpPr/>
          <p:nvPr/>
        </p:nvSpPr>
        <p:spPr>
          <a:xfrm>
            <a:off x="4325898" y="3466981"/>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Speed</a:t>
            </a:r>
            <a:endParaRPr lang="en-US" sz="1635" dirty="0"/>
          </a:p>
        </p:txBody>
      </p:sp>
      <p:sp>
        <p:nvSpPr>
          <p:cNvPr id="11" name="Text 7"/>
          <p:cNvSpPr/>
          <p:nvPr/>
        </p:nvSpPr>
        <p:spPr>
          <a:xfrm>
            <a:off x="3729514" y="3826073"/>
            <a:ext cx="2672239" cy="1328737"/>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solve certain problems, such as factoring large numbers and searching unstructured databases, exponentially faster than classical computers.</a:t>
            </a:r>
            <a:endParaRPr lang="en-US" sz="1308" dirty="0"/>
          </a:p>
        </p:txBody>
      </p:sp>
      <p:sp>
        <p:nvSpPr>
          <p:cNvPr id="12" name="Shape 8"/>
          <p:cNvSpPr/>
          <p:nvPr/>
        </p:nvSpPr>
        <p:spPr>
          <a:xfrm>
            <a:off x="7501890" y="4431149"/>
            <a:ext cx="581144" cy="33099"/>
          </a:xfrm>
          <a:prstGeom prst="roundRect">
            <a:avLst>
              <a:gd name="adj" fmla="val 225785"/>
            </a:avLst>
          </a:prstGeom>
          <a:solidFill>
            <a:srgbClr val="194A99"/>
          </a:solidFill>
          <a:ln/>
        </p:spPr>
      </p:sp>
      <p:sp>
        <p:nvSpPr>
          <p:cNvPr id="13" name="Shape 9"/>
          <p:cNvSpPr/>
          <p:nvPr/>
        </p:nvSpPr>
        <p:spPr>
          <a:xfrm>
            <a:off x="7128272" y="4261009"/>
            <a:ext cx="373618" cy="373618"/>
          </a:xfrm>
          <a:prstGeom prst="roundRect">
            <a:avLst>
              <a:gd name="adj" fmla="val 20002"/>
            </a:avLst>
          </a:prstGeom>
          <a:solidFill>
            <a:srgbClr val="003180"/>
          </a:solidFill>
          <a:ln w="7620">
            <a:solidFill>
              <a:srgbClr val="194A99"/>
            </a:solidFill>
            <a:prstDash val="solid"/>
          </a:ln>
        </p:spPr>
      </p:sp>
      <p:sp>
        <p:nvSpPr>
          <p:cNvPr id="14" name="Text 10"/>
          <p:cNvSpPr/>
          <p:nvPr/>
        </p:nvSpPr>
        <p:spPr>
          <a:xfrm>
            <a:off x="7246977" y="4292084"/>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2</a:t>
            </a:r>
            <a:endParaRPr lang="en-US" sz="1961" dirty="0"/>
          </a:p>
        </p:txBody>
      </p:sp>
      <p:sp>
        <p:nvSpPr>
          <p:cNvPr id="15" name="Text 11"/>
          <p:cNvSpPr/>
          <p:nvPr/>
        </p:nvSpPr>
        <p:spPr>
          <a:xfrm>
            <a:off x="8228409" y="4297204"/>
            <a:ext cx="2075855" cy="259556"/>
          </a:xfrm>
          <a:prstGeom prst="rect">
            <a:avLst/>
          </a:prstGeom>
          <a:noFill/>
          <a:ln/>
        </p:spPr>
        <p:txBody>
          <a:bodyPr wrap="none" rtlCol="0" anchor="t"/>
          <a:lstStyle/>
          <a:p>
            <a:pPr algn="l" indent="0" marL="0">
              <a:lnSpc>
                <a:spcPts val="2043"/>
              </a:lnSpc>
              <a:buNone/>
            </a:pPr>
            <a:r>
              <a:rPr lang="en-US" sz="1635" dirty="0">
                <a:solidFill>
                  <a:srgbClr val="E2E6E9"/>
                </a:solidFill>
                <a:latin typeface="adonis-web" pitchFamily="34" charset="0"/>
                <a:ea typeface="adonis-web" pitchFamily="34" charset="-122"/>
                <a:cs typeface="adonis-web" pitchFamily="34" charset="-120"/>
              </a:rPr>
              <a:t>Efficiency</a:t>
            </a:r>
            <a:endParaRPr lang="en-US" sz="1635" dirty="0"/>
          </a:p>
        </p:txBody>
      </p:sp>
      <p:sp>
        <p:nvSpPr>
          <p:cNvPr id="16" name="Text 12"/>
          <p:cNvSpPr/>
          <p:nvPr/>
        </p:nvSpPr>
        <p:spPr>
          <a:xfrm>
            <a:off x="8228409" y="4656296"/>
            <a:ext cx="2672358" cy="1328737"/>
          </a:xfrm>
          <a:prstGeom prst="rect">
            <a:avLst/>
          </a:prstGeom>
          <a:noFill/>
          <a:ln/>
        </p:spPr>
        <p:txBody>
          <a:bodyPr wrap="square" rtlCol="0" anchor="t"/>
          <a:lstStyle/>
          <a:p>
            <a:pPr algn="l"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operate with a fraction of the energy and resources required by traditional computers, making them more energy-efficient and environmentally friendly.</a:t>
            </a:r>
            <a:endParaRPr lang="en-US" sz="1308" dirty="0"/>
          </a:p>
        </p:txBody>
      </p:sp>
      <p:sp>
        <p:nvSpPr>
          <p:cNvPr id="17" name="Shape 13"/>
          <p:cNvSpPr/>
          <p:nvPr/>
        </p:nvSpPr>
        <p:spPr>
          <a:xfrm>
            <a:off x="6547128" y="5786676"/>
            <a:ext cx="581144" cy="33099"/>
          </a:xfrm>
          <a:prstGeom prst="roundRect">
            <a:avLst>
              <a:gd name="adj" fmla="val 225785"/>
            </a:avLst>
          </a:prstGeom>
          <a:solidFill>
            <a:srgbClr val="194A99"/>
          </a:solidFill>
          <a:ln/>
        </p:spPr>
      </p:sp>
      <p:sp>
        <p:nvSpPr>
          <p:cNvPr id="18" name="Shape 14"/>
          <p:cNvSpPr/>
          <p:nvPr/>
        </p:nvSpPr>
        <p:spPr>
          <a:xfrm>
            <a:off x="7128272" y="5616535"/>
            <a:ext cx="373618" cy="373618"/>
          </a:xfrm>
          <a:prstGeom prst="roundRect">
            <a:avLst>
              <a:gd name="adj" fmla="val 20002"/>
            </a:avLst>
          </a:prstGeom>
          <a:solidFill>
            <a:srgbClr val="003180"/>
          </a:solidFill>
          <a:ln w="7620">
            <a:solidFill>
              <a:srgbClr val="194A99"/>
            </a:solidFill>
            <a:prstDash val="solid"/>
          </a:ln>
        </p:spPr>
      </p:sp>
      <p:sp>
        <p:nvSpPr>
          <p:cNvPr id="19" name="Text 15"/>
          <p:cNvSpPr/>
          <p:nvPr/>
        </p:nvSpPr>
        <p:spPr>
          <a:xfrm>
            <a:off x="7246977" y="564761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3</a:t>
            </a:r>
            <a:endParaRPr lang="en-US" sz="1961" dirty="0"/>
          </a:p>
        </p:txBody>
      </p:sp>
      <p:sp>
        <p:nvSpPr>
          <p:cNvPr id="20" name="Text 16"/>
          <p:cNvSpPr/>
          <p:nvPr/>
        </p:nvSpPr>
        <p:spPr>
          <a:xfrm>
            <a:off x="4325898" y="5652730"/>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Cryptography</a:t>
            </a:r>
            <a:endParaRPr lang="en-US" sz="1635" dirty="0"/>
          </a:p>
        </p:txBody>
      </p:sp>
      <p:sp>
        <p:nvSpPr>
          <p:cNvPr id="21" name="Text 17"/>
          <p:cNvSpPr/>
          <p:nvPr/>
        </p:nvSpPr>
        <p:spPr>
          <a:xfrm>
            <a:off x="3729514" y="6011823"/>
            <a:ext cx="2672239" cy="1594485"/>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will be able to break many of the encryption methods used today, but they also present opportunities for the development of unbreakable quantum-secure cryptography.</a:t>
            </a:r>
            <a:endParaRPr lang="en-US" sz="1308"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514118"/>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Current Applications of Quantum Computing</a:t>
            </a:r>
            <a:endParaRPr lang="en-US" sz="4374" dirty="0"/>
          </a:p>
        </p:txBody>
      </p:sp>
      <p:sp>
        <p:nvSpPr>
          <p:cNvPr id="5" name="Text 2"/>
          <p:cNvSpPr/>
          <p:nvPr/>
        </p:nvSpPr>
        <p:spPr>
          <a:xfrm>
            <a:off x="2517696"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Financial Modeling</a:t>
            </a:r>
            <a:endParaRPr lang="en-US" sz="2187" dirty="0"/>
          </a:p>
        </p:txBody>
      </p:sp>
      <p:sp>
        <p:nvSpPr>
          <p:cNvPr id="6" name="Text 3"/>
          <p:cNvSpPr/>
          <p:nvPr/>
        </p:nvSpPr>
        <p:spPr>
          <a:xfrm>
            <a:off x="2517696"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complex financial models and optimize investment portfolios, leading to more accurate predictions and improved decision-making in the financial sector.</a:t>
            </a:r>
            <a:endParaRPr lang="en-US" sz="1750" dirty="0"/>
          </a:p>
        </p:txBody>
      </p:sp>
      <p:sp>
        <p:nvSpPr>
          <p:cNvPr id="7" name="Text 4"/>
          <p:cNvSpPr/>
          <p:nvPr/>
        </p:nvSpPr>
        <p:spPr>
          <a:xfrm>
            <a:off x="5903833"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Chemistry</a:t>
            </a:r>
            <a:endParaRPr lang="en-US" sz="2187" dirty="0"/>
          </a:p>
        </p:txBody>
      </p:sp>
      <p:sp>
        <p:nvSpPr>
          <p:cNvPr id="8" name="Text 5"/>
          <p:cNvSpPr/>
          <p:nvPr/>
        </p:nvSpPr>
        <p:spPr>
          <a:xfrm>
            <a:off x="5903833"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the behavior of complex molecules and chemical reactions, accelerating drug discovery and the development of new materials.</a:t>
            </a:r>
            <a:endParaRPr lang="en-US" sz="1750" dirty="0"/>
          </a:p>
        </p:txBody>
      </p:sp>
      <p:sp>
        <p:nvSpPr>
          <p:cNvPr id="9" name="Text 6"/>
          <p:cNvSpPr/>
          <p:nvPr/>
        </p:nvSpPr>
        <p:spPr>
          <a:xfrm>
            <a:off x="9289971"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Machine Learning</a:t>
            </a:r>
            <a:endParaRPr lang="en-US" sz="2187" dirty="0"/>
          </a:p>
        </p:txBody>
      </p:sp>
      <p:sp>
        <p:nvSpPr>
          <p:cNvPr id="10" name="Text 7"/>
          <p:cNvSpPr/>
          <p:nvPr/>
        </p:nvSpPr>
        <p:spPr>
          <a:xfrm>
            <a:off x="9289971"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can enhance machine learning models by providing faster data processing, improved pattern recognition, and more efficient training of neural networks.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6232446"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Challenges and Limitations</a:t>
            </a:r>
            <a:endParaRPr lang="en-US" sz="4374" dirty="0"/>
          </a:p>
        </p:txBody>
      </p:sp>
      <p:sp>
        <p:nvSpPr>
          <p:cNvPr id="6" name="Shape 2"/>
          <p:cNvSpPr/>
          <p:nvPr/>
        </p:nvSpPr>
        <p:spPr>
          <a:xfrm>
            <a:off x="833199" y="2716887"/>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Fragile Qubits</a:t>
            </a:r>
            <a:endParaRPr lang="en-US" sz="2187" dirty="0"/>
          </a:p>
        </p:txBody>
      </p:sp>
      <p:sp>
        <p:nvSpPr>
          <p:cNvPr id="9" name="Text 5"/>
          <p:cNvSpPr/>
          <p:nvPr/>
        </p:nvSpPr>
        <p:spPr>
          <a:xfrm>
            <a:off x="1555313" y="3273623"/>
            <a:ext cx="38200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Qubits are extremely delicate and susceptible to environmental noise and interference, making them challenging to maintain in a stable state for extended periods.</a:t>
            </a:r>
            <a:endParaRPr lang="en-US" sz="1750" dirty="0"/>
          </a:p>
        </p:txBody>
      </p:sp>
      <p:sp>
        <p:nvSpPr>
          <p:cNvPr id="10" name="Shape 6"/>
          <p:cNvSpPr/>
          <p:nvPr/>
        </p:nvSpPr>
        <p:spPr>
          <a:xfrm>
            <a:off x="5597485" y="2716887"/>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Error Correction</a:t>
            </a:r>
            <a:endParaRPr lang="en-US" sz="2187" dirty="0"/>
          </a:p>
        </p:txBody>
      </p:sp>
      <p:sp>
        <p:nvSpPr>
          <p:cNvPr id="13" name="Text 9"/>
          <p:cNvSpPr/>
          <p:nvPr/>
        </p:nvSpPr>
        <p:spPr>
          <a:xfrm>
            <a:off x="6319599" y="3273623"/>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Developing effective error correction and fault-tolerance techniques is crucial to ensure the reliability and accuracy of quantum computations.</a:t>
            </a:r>
            <a:endParaRPr lang="en-US" sz="1750" dirty="0"/>
          </a:p>
        </p:txBody>
      </p:sp>
      <p:sp>
        <p:nvSpPr>
          <p:cNvPr id="14" name="Shape 10"/>
          <p:cNvSpPr/>
          <p:nvPr/>
        </p:nvSpPr>
        <p:spPr>
          <a:xfrm>
            <a:off x="833199" y="544639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48806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2271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Scalability</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Scaling up quantum computers to handle larger and more complex problems is a significant engineering challenge that researchers are actively working to overcome.</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334339"/>
          </a:xfrm>
          <a:prstGeom prst="rect">
            <a:avLst/>
          </a:prstGeom>
        </p:spPr>
      </p:pic>
      <p:sp>
        <p:nvSpPr>
          <p:cNvPr id="5" name="Text 1"/>
          <p:cNvSpPr/>
          <p:nvPr/>
        </p:nvSpPr>
        <p:spPr>
          <a:xfrm>
            <a:off x="3283029" y="2847856"/>
            <a:ext cx="6825377" cy="583525"/>
          </a:xfrm>
          <a:prstGeom prst="rect">
            <a:avLst/>
          </a:prstGeom>
          <a:noFill/>
          <a:ln/>
        </p:spPr>
        <p:txBody>
          <a:bodyPr wrap="none" rtlCol="0" anchor="t"/>
          <a:lstStyle/>
          <a:p>
            <a:pPr indent="0" marL="0">
              <a:lnSpc>
                <a:spcPts val="4595"/>
              </a:lnSpc>
              <a:buNone/>
            </a:pPr>
            <a:r>
              <a:rPr lang="en-US" sz="3676" dirty="0">
                <a:solidFill>
                  <a:srgbClr val="F5F0F0"/>
                </a:solidFill>
                <a:latin typeface="adonis-web" pitchFamily="34" charset="0"/>
                <a:ea typeface="adonis-web" pitchFamily="34" charset="-122"/>
                <a:cs typeface="adonis-web" pitchFamily="34" charset="-120"/>
              </a:rPr>
              <a:t>The Future of Quantum Computing</a:t>
            </a:r>
            <a:endParaRPr lang="en-US" sz="3676" dirty="0"/>
          </a:p>
        </p:txBody>
      </p:sp>
      <p:pic>
        <p:nvPicPr>
          <p:cNvPr id="6" name="Image 2" descr="preencoded.png">    </p:cNvPr>
          <p:cNvPicPr>
            <a:picLocks noChangeAspect="1"/>
          </p:cNvPicPr>
          <p:nvPr/>
        </p:nvPicPr>
        <p:blipFill>
          <a:blip r:embed="rId3"/>
          <a:stretch>
            <a:fillRect/>
          </a:stretch>
        </p:blipFill>
        <p:spPr>
          <a:xfrm>
            <a:off x="3283029" y="3711416"/>
            <a:ext cx="2688074" cy="746998"/>
          </a:xfrm>
          <a:prstGeom prst="rect">
            <a:avLst/>
          </a:prstGeom>
        </p:spPr>
      </p:pic>
      <p:sp>
        <p:nvSpPr>
          <p:cNvPr id="7" name="Text 2"/>
          <p:cNvSpPr/>
          <p:nvPr/>
        </p:nvSpPr>
        <p:spPr>
          <a:xfrm>
            <a:off x="3469719"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Commercialization</a:t>
            </a:r>
            <a:endParaRPr lang="en-US" sz="1838" dirty="0"/>
          </a:p>
        </p:txBody>
      </p:sp>
      <p:sp>
        <p:nvSpPr>
          <p:cNvPr id="8" name="Text 3"/>
          <p:cNvSpPr/>
          <p:nvPr/>
        </p:nvSpPr>
        <p:spPr>
          <a:xfrm>
            <a:off x="3469719" y="5142309"/>
            <a:ext cx="2314694" cy="2091928"/>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As the technology matures, quantum computers are expected to become more accessible and affordable, leading to their widespread adoption across various industries.</a:t>
            </a:r>
            <a:endParaRPr lang="en-US" sz="1470" dirty="0"/>
          </a:p>
        </p:txBody>
      </p:sp>
      <p:pic>
        <p:nvPicPr>
          <p:cNvPr id="9" name="Image 3" descr="preencoded.png">    </p:cNvPr>
          <p:cNvPicPr>
            <a:picLocks noChangeAspect="1"/>
          </p:cNvPicPr>
          <p:nvPr/>
        </p:nvPicPr>
        <p:blipFill>
          <a:blip r:embed="rId4"/>
          <a:stretch>
            <a:fillRect/>
          </a:stretch>
        </p:blipFill>
        <p:spPr>
          <a:xfrm>
            <a:off x="5971103" y="3711416"/>
            <a:ext cx="2688074" cy="746998"/>
          </a:xfrm>
          <a:prstGeom prst="rect">
            <a:avLst/>
          </a:prstGeom>
        </p:spPr>
      </p:pic>
      <p:sp>
        <p:nvSpPr>
          <p:cNvPr id="10" name="Text 4"/>
          <p:cNvSpPr/>
          <p:nvPr/>
        </p:nvSpPr>
        <p:spPr>
          <a:xfrm>
            <a:off x="6157793"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Internet</a:t>
            </a:r>
            <a:endParaRPr lang="en-US" sz="1838" dirty="0"/>
          </a:p>
        </p:txBody>
      </p:sp>
      <p:sp>
        <p:nvSpPr>
          <p:cNvPr id="11" name="Text 5"/>
          <p:cNvSpPr/>
          <p:nvPr/>
        </p:nvSpPr>
        <p:spPr>
          <a:xfrm>
            <a:off x="6157793"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The development of a quantum internet, which can transmit information using quantum mechanics, will enable secure communication and distributed quantum computing.</a:t>
            </a:r>
            <a:endParaRPr lang="en-US" sz="1470" dirty="0"/>
          </a:p>
        </p:txBody>
      </p:sp>
      <p:pic>
        <p:nvPicPr>
          <p:cNvPr id="12" name="Image 4" descr="preencoded.png">    </p:cNvPr>
          <p:cNvPicPr>
            <a:picLocks noChangeAspect="1"/>
          </p:cNvPicPr>
          <p:nvPr/>
        </p:nvPicPr>
        <p:blipFill>
          <a:blip r:embed="rId5"/>
          <a:stretch>
            <a:fillRect/>
          </a:stretch>
        </p:blipFill>
        <p:spPr>
          <a:xfrm>
            <a:off x="8659178" y="3711416"/>
            <a:ext cx="2688074" cy="746998"/>
          </a:xfrm>
          <a:prstGeom prst="rect">
            <a:avLst/>
          </a:prstGeom>
        </p:spPr>
      </p:pic>
      <p:sp>
        <p:nvSpPr>
          <p:cNvPr id="13" name="Text 6"/>
          <p:cNvSpPr/>
          <p:nvPr/>
        </p:nvSpPr>
        <p:spPr>
          <a:xfrm>
            <a:off x="8845868"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Supremacy</a:t>
            </a:r>
            <a:endParaRPr lang="en-US" sz="1838" dirty="0"/>
          </a:p>
        </p:txBody>
      </p:sp>
      <p:sp>
        <p:nvSpPr>
          <p:cNvPr id="14" name="Text 7"/>
          <p:cNvSpPr/>
          <p:nvPr/>
        </p:nvSpPr>
        <p:spPr>
          <a:xfrm>
            <a:off x="8845868"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Achieving "quantum supremacy," where quantum computers outperform classical computers on specific tasks, will be a significant milestone in the field, paving the way for even more advanced applications.</a:t>
            </a:r>
            <a:endParaRPr lang="en-US" sz="147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365296"/>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Conclusion: Embracing the Quantum Revolution</a:t>
            </a:r>
            <a:endParaRPr lang="en-US" sz="4374" dirty="0"/>
          </a:p>
        </p:txBody>
      </p:sp>
      <p:sp>
        <p:nvSpPr>
          <p:cNvPr id="7" name="Text 3"/>
          <p:cNvSpPr/>
          <p:nvPr/>
        </p:nvSpPr>
        <p:spPr>
          <a:xfrm>
            <a:off x="2517696" y="4087297"/>
            <a:ext cx="9594890"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a transformative shift in the world of technology, promising to unlock unprecedented computational power and unlock solutions to some of the most complex challenges facing humanity. By embracing this quantum revolution, we can expect to witness groundbreaking advancements in fields ranging from science and medicine to finance and cybersecurity, shaping the future of our world.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7874"/>
            <a:ext cx="7474387"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How Classical Computing Works</a:t>
            </a:r>
            <a:endParaRPr lang="en-US" sz="4374" dirty="0"/>
          </a:p>
        </p:txBody>
      </p:sp>
      <p:sp>
        <p:nvSpPr>
          <p:cNvPr id="5" name="Text 2"/>
          <p:cNvSpPr/>
          <p:nvPr/>
        </p:nvSpPr>
        <p:spPr>
          <a:xfrm>
            <a:off x="2517696" y="2315408"/>
            <a:ext cx="4526399"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Classical computing operates using bits, which can be either 0 or 1.</a:t>
            </a:r>
            <a:endParaRPr lang="en-US" sz="1750" dirty="0"/>
          </a:p>
        </p:txBody>
      </p:sp>
      <p:sp>
        <p:nvSpPr>
          <p:cNvPr id="6" name="Text 3"/>
          <p:cNvSpPr/>
          <p:nvPr/>
        </p:nvSpPr>
        <p:spPr>
          <a:xfrm>
            <a:off x="2517696" y="3226118"/>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Through the manipulation of these bits, classical computers perform operations and store data using binary logic.</a:t>
            </a:r>
            <a:endParaRPr lang="en-US" sz="1750" dirty="0"/>
          </a:p>
        </p:txBody>
      </p:sp>
      <p:sp>
        <p:nvSpPr>
          <p:cNvPr id="7" name="Text 4"/>
          <p:cNvSpPr/>
          <p:nvPr/>
        </p:nvSpPr>
        <p:spPr>
          <a:xfrm>
            <a:off x="2517696" y="4492228"/>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Algorithms are executed step by step, making classical computing sequential and deterministic.</a:t>
            </a:r>
            <a:endParaRPr lang="en-US" sz="1750" dirty="0"/>
          </a:p>
        </p:txBody>
      </p:sp>
      <p:pic>
        <p:nvPicPr>
          <p:cNvPr id="8" name="Image 1" descr="preencoded.png">    </p:cNvPr>
          <p:cNvPicPr>
            <a:picLocks noChangeAspect="1"/>
          </p:cNvPicPr>
          <p:nvPr/>
        </p:nvPicPr>
        <p:blipFill>
          <a:blip r:embed="rId2"/>
          <a:stretch>
            <a:fillRect/>
          </a:stretch>
        </p:blipFill>
        <p:spPr>
          <a:xfrm>
            <a:off x="7593687" y="2365415"/>
            <a:ext cx="4526399" cy="4526399"/>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61398"/>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Quantum Computing </a:t>
            </a:r>
            <a:endParaRPr lang="en-US" sz="4374" dirty="0"/>
          </a:p>
        </p:txBody>
      </p:sp>
      <p:sp>
        <p:nvSpPr>
          <p:cNvPr id="6" name="Shape 2"/>
          <p:cNvSpPr/>
          <p:nvPr/>
        </p:nvSpPr>
        <p:spPr>
          <a:xfrm>
            <a:off x="833199" y="2689027"/>
            <a:ext cx="4542115" cy="2006203"/>
          </a:xfrm>
          <a:prstGeom prst="roundRect">
            <a:avLst>
              <a:gd name="adj" fmla="val 4984"/>
            </a:avLst>
          </a:prstGeom>
          <a:solidFill>
            <a:srgbClr val="003180"/>
          </a:solidFill>
          <a:ln w="7620">
            <a:solidFill>
              <a:srgbClr val="194A99"/>
            </a:solidFill>
            <a:prstDash val="solid"/>
          </a:ln>
        </p:spPr>
      </p:sp>
      <p:sp>
        <p:nvSpPr>
          <p:cNvPr id="7" name="Text 3"/>
          <p:cNvSpPr/>
          <p:nvPr/>
        </p:nvSpPr>
        <p:spPr>
          <a:xfrm>
            <a:off x="1062990" y="2918817"/>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Quantum Concepts</a:t>
            </a:r>
            <a:endParaRPr lang="en-US" sz="2187" dirty="0"/>
          </a:p>
        </p:txBody>
      </p:sp>
      <p:sp>
        <p:nvSpPr>
          <p:cNvPr id="8" name="Text 4"/>
          <p:cNvSpPr/>
          <p:nvPr/>
        </p:nvSpPr>
        <p:spPr>
          <a:xfrm>
            <a:off x="1062990" y="3399234"/>
            <a:ext cx="4082534"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is based on quantum phenomena like superposition and entanglement.</a:t>
            </a:r>
            <a:endParaRPr lang="en-US" sz="1750" dirty="0"/>
          </a:p>
        </p:txBody>
      </p:sp>
      <p:sp>
        <p:nvSpPr>
          <p:cNvPr id="9" name="Shape 5"/>
          <p:cNvSpPr/>
          <p:nvPr/>
        </p:nvSpPr>
        <p:spPr>
          <a:xfrm>
            <a:off x="5597485" y="2689027"/>
            <a:ext cx="4542115" cy="2006203"/>
          </a:xfrm>
          <a:prstGeom prst="roundRect">
            <a:avLst>
              <a:gd name="adj" fmla="val 4984"/>
            </a:avLst>
          </a:prstGeom>
          <a:solidFill>
            <a:srgbClr val="003180"/>
          </a:solidFill>
          <a:ln w="7620">
            <a:solidFill>
              <a:srgbClr val="194A99"/>
            </a:solidFill>
            <a:prstDash val="solid"/>
          </a:ln>
        </p:spPr>
      </p:sp>
      <p:sp>
        <p:nvSpPr>
          <p:cNvPr id="10" name="Text 6"/>
          <p:cNvSpPr/>
          <p:nvPr/>
        </p:nvSpPr>
        <p:spPr>
          <a:xfrm>
            <a:off x="5827276" y="2918817"/>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Complex Calculations</a:t>
            </a:r>
            <a:endParaRPr lang="en-US" sz="2187" dirty="0"/>
          </a:p>
        </p:txBody>
      </p:sp>
      <p:sp>
        <p:nvSpPr>
          <p:cNvPr id="11" name="Text 7"/>
          <p:cNvSpPr/>
          <p:nvPr/>
        </p:nvSpPr>
        <p:spPr>
          <a:xfrm>
            <a:off x="5827276" y="3399234"/>
            <a:ext cx="4082534"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It leverages quantum bits or qubits to perform complex calculations at exceptional speed.</a:t>
            </a:r>
            <a:endParaRPr lang="en-US" sz="1750" dirty="0"/>
          </a:p>
        </p:txBody>
      </p:sp>
      <p:sp>
        <p:nvSpPr>
          <p:cNvPr id="12" name="Shape 8"/>
          <p:cNvSpPr/>
          <p:nvPr/>
        </p:nvSpPr>
        <p:spPr>
          <a:xfrm>
            <a:off x="833199" y="4917400"/>
            <a:ext cx="9306401" cy="1650802"/>
          </a:xfrm>
          <a:prstGeom prst="roundRect">
            <a:avLst>
              <a:gd name="adj" fmla="val 6057"/>
            </a:avLst>
          </a:prstGeom>
          <a:solidFill>
            <a:srgbClr val="003180"/>
          </a:solidFill>
          <a:ln w="7620">
            <a:solidFill>
              <a:srgbClr val="194A99"/>
            </a:solidFill>
            <a:prstDash val="solid"/>
          </a:ln>
        </p:spPr>
      </p:sp>
      <p:sp>
        <p:nvSpPr>
          <p:cNvPr id="13" name="Text 9"/>
          <p:cNvSpPr/>
          <p:nvPr/>
        </p:nvSpPr>
        <p:spPr>
          <a:xfrm>
            <a:off x="1062990" y="5147191"/>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Exponential Power</a:t>
            </a:r>
            <a:endParaRPr lang="en-US" sz="2187" dirty="0"/>
          </a:p>
        </p:txBody>
      </p:sp>
      <p:sp>
        <p:nvSpPr>
          <p:cNvPr id="14" name="Text 10"/>
          <p:cNvSpPr/>
          <p:nvPr/>
        </p:nvSpPr>
        <p:spPr>
          <a:xfrm>
            <a:off x="1062990" y="5627608"/>
            <a:ext cx="8846820"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offers exponential processing power for tackling scientific and computational challenges.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46550"/>
          </a:xfrm>
          <a:prstGeom prst="rect">
            <a:avLst/>
          </a:prstGeom>
          <a:solidFill>
            <a:srgbClr val="09151A">
              <a:alpha val="75000"/>
            </a:srgbClr>
          </a:solidFill>
          <a:ln/>
        </p:spPr>
      </p:sp>
      <p:sp>
        <p:nvSpPr>
          <p:cNvPr id="4" name="Text 1"/>
          <p:cNvSpPr/>
          <p:nvPr/>
        </p:nvSpPr>
        <p:spPr>
          <a:xfrm>
            <a:off x="3956923" y="427673"/>
            <a:ext cx="5109210" cy="486013"/>
          </a:xfrm>
          <a:prstGeom prst="rect">
            <a:avLst/>
          </a:prstGeom>
          <a:noFill/>
          <a:ln/>
        </p:spPr>
        <p:txBody>
          <a:bodyPr wrap="none" rtlCol="0" anchor="t"/>
          <a:lstStyle/>
          <a:p>
            <a:pPr indent="0" marL="0">
              <a:lnSpc>
                <a:spcPts val="3827"/>
              </a:lnSpc>
              <a:buNone/>
            </a:pPr>
            <a:r>
              <a:rPr lang="en-US" sz="3062" dirty="0">
                <a:solidFill>
                  <a:srgbClr val="F5F0F0"/>
                </a:solidFill>
                <a:latin typeface="adonis-web" pitchFamily="34" charset="0"/>
                <a:ea typeface="adonis-web" pitchFamily="34" charset="-122"/>
                <a:cs typeface="adonis-web" pitchFamily="34" charset="-120"/>
              </a:rPr>
              <a:t>History of Quantum Computing</a:t>
            </a:r>
            <a:endParaRPr lang="en-US" sz="3062" dirty="0"/>
          </a:p>
        </p:txBody>
      </p:sp>
      <p:sp>
        <p:nvSpPr>
          <p:cNvPr id="5" name="Shape 2"/>
          <p:cNvSpPr/>
          <p:nvPr/>
        </p:nvSpPr>
        <p:spPr>
          <a:xfrm>
            <a:off x="4174688" y="1224677"/>
            <a:ext cx="31075" cy="7894201"/>
          </a:xfrm>
          <a:prstGeom prst="roundRect">
            <a:avLst>
              <a:gd name="adj" fmla="val 225238"/>
            </a:avLst>
          </a:prstGeom>
          <a:solidFill>
            <a:srgbClr val="194A99"/>
          </a:solidFill>
          <a:ln/>
        </p:spPr>
      </p:sp>
      <p:sp>
        <p:nvSpPr>
          <p:cNvPr id="6" name="Shape 3"/>
          <p:cNvSpPr/>
          <p:nvPr/>
        </p:nvSpPr>
        <p:spPr>
          <a:xfrm>
            <a:off x="4365129" y="1505486"/>
            <a:ext cx="544354" cy="31075"/>
          </a:xfrm>
          <a:prstGeom prst="roundRect">
            <a:avLst>
              <a:gd name="adj" fmla="val 225238"/>
            </a:avLst>
          </a:prstGeom>
          <a:solidFill>
            <a:srgbClr val="194A99"/>
          </a:solidFill>
          <a:ln/>
        </p:spPr>
      </p:sp>
      <p:sp>
        <p:nvSpPr>
          <p:cNvPr id="7" name="Shape 4"/>
          <p:cNvSpPr/>
          <p:nvPr/>
        </p:nvSpPr>
        <p:spPr>
          <a:xfrm>
            <a:off x="4015204" y="1346121"/>
            <a:ext cx="349925" cy="349925"/>
          </a:xfrm>
          <a:prstGeom prst="roundRect">
            <a:avLst>
              <a:gd name="adj" fmla="val 20002"/>
            </a:avLst>
          </a:prstGeom>
          <a:solidFill>
            <a:srgbClr val="003180"/>
          </a:solidFill>
          <a:ln w="7620">
            <a:solidFill>
              <a:srgbClr val="194A99"/>
            </a:solidFill>
            <a:prstDash val="solid"/>
          </a:ln>
        </p:spPr>
      </p:sp>
      <p:sp>
        <p:nvSpPr>
          <p:cNvPr id="8" name="Text 5"/>
          <p:cNvSpPr/>
          <p:nvPr/>
        </p:nvSpPr>
        <p:spPr>
          <a:xfrm>
            <a:off x="4126409" y="1375172"/>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1</a:t>
            </a:r>
            <a:endParaRPr lang="en-US" sz="1837" dirty="0"/>
          </a:p>
        </p:txBody>
      </p:sp>
      <p:sp>
        <p:nvSpPr>
          <p:cNvPr id="9" name="Text 6"/>
          <p:cNvSpPr/>
          <p:nvPr/>
        </p:nvSpPr>
        <p:spPr>
          <a:xfrm>
            <a:off x="5045631" y="1380173"/>
            <a:ext cx="2292191"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Richard Feynman's Proposal</a:t>
            </a:r>
            <a:endParaRPr lang="en-US" sz="1531" dirty="0"/>
          </a:p>
        </p:txBody>
      </p:sp>
      <p:sp>
        <p:nvSpPr>
          <p:cNvPr id="10" name="Text 7"/>
          <p:cNvSpPr/>
          <p:nvPr/>
        </p:nvSpPr>
        <p:spPr>
          <a:xfrm>
            <a:off x="5045631" y="1716405"/>
            <a:ext cx="5627727" cy="497443"/>
          </a:xfrm>
          <a:prstGeom prst="rect">
            <a:avLst/>
          </a:prstGeom>
          <a:noFill/>
          <a:ln/>
        </p:spPr>
        <p:txBody>
          <a:bodyPr wrap="square" rtlCol="0" anchor="t"/>
          <a:lstStyle/>
          <a:p>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In 1981, Richard Feynman proposed the concept of quantum computing in a keynote speech at MIT.</a:t>
            </a:r>
            <a:endParaRPr lang="en-US" sz="1225" dirty="0"/>
          </a:p>
        </p:txBody>
      </p:sp>
      <p:sp>
        <p:nvSpPr>
          <p:cNvPr id="11" name="Shape 8"/>
          <p:cNvSpPr/>
          <p:nvPr/>
        </p:nvSpPr>
        <p:spPr>
          <a:xfrm>
            <a:off x="4365129" y="2805648"/>
            <a:ext cx="544354" cy="31075"/>
          </a:xfrm>
          <a:prstGeom prst="roundRect">
            <a:avLst>
              <a:gd name="adj" fmla="val 225238"/>
            </a:avLst>
          </a:prstGeom>
          <a:solidFill>
            <a:srgbClr val="194A99"/>
          </a:solidFill>
          <a:ln/>
        </p:spPr>
      </p:sp>
      <p:sp>
        <p:nvSpPr>
          <p:cNvPr id="12" name="Shape 9"/>
          <p:cNvSpPr/>
          <p:nvPr/>
        </p:nvSpPr>
        <p:spPr>
          <a:xfrm>
            <a:off x="4015204" y="2646283"/>
            <a:ext cx="349925" cy="349925"/>
          </a:xfrm>
          <a:prstGeom prst="roundRect">
            <a:avLst>
              <a:gd name="adj" fmla="val 20002"/>
            </a:avLst>
          </a:prstGeom>
          <a:solidFill>
            <a:srgbClr val="003180"/>
          </a:solidFill>
          <a:ln w="7620">
            <a:solidFill>
              <a:srgbClr val="194A99"/>
            </a:solidFill>
            <a:prstDash val="solid"/>
          </a:ln>
        </p:spPr>
      </p:sp>
      <p:sp>
        <p:nvSpPr>
          <p:cNvPr id="13" name="Text 10"/>
          <p:cNvSpPr/>
          <p:nvPr/>
        </p:nvSpPr>
        <p:spPr>
          <a:xfrm>
            <a:off x="4126409" y="2675334"/>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2</a:t>
            </a:r>
            <a:endParaRPr lang="en-US" sz="1837" dirty="0"/>
          </a:p>
        </p:txBody>
      </p:sp>
      <p:sp>
        <p:nvSpPr>
          <p:cNvPr id="14" name="Text 11"/>
          <p:cNvSpPr/>
          <p:nvPr/>
        </p:nvSpPr>
        <p:spPr>
          <a:xfrm>
            <a:off x="5045631" y="2680335"/>
            <a:ext cx="1944172"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The first experiment</a:t>
            </a:r>
            <a:endParaRPr lang="en-US" sz="1531" dirty="0"/>
          </a:p>
        </p:txBody>
      </p:sp>
      <p:sp>
        <p:nvSpPr>
          <p:cNvPr id="15" name="Text 12"/>
          <p:cNvSpPr/>
          <p:nvPr/>
        </p:nvSpPr>
        <p:spPr>
          <a:xfrm>
            <a:off x="5045631" y="3016568"/>
            <a:ext cx="5627727" cy="497443"/>
          </a:xfrm>
          <a:prstGeom prst="rect">
            <a:avLst/>
          </a:prstGeom>
          <a:noFill/>
          <a:ln/>
        </p:spPr>
        <p:txBody>
          <a:bodyPr wrap="square" rtlCol="0" anchor="t"/>
          <a:lstStyle/>
          <a:p>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In 1994,  Isaac Chuang and his team at the Los Alamos National Laboratory conduced demonstration of quantum algorithm  </a:t>
            </a:r>
            <a:endParaRPr lang="en-US" sz="1225" dirty="0"/>
          </a:p>
        </p:txBody>
      </p:sp>
      <p:sp>
        <p:nvSpPr>
          <p:cNvPr id="16" name="Shape 13"/>
          <p:cNvSpPr/>
          <p:nvPr/>
        </p:nvSpPr>
        <p:spPr>
          <a:xfrm>
            <a:off x="4365129" y="4105811"/>
            <a:ext cx="544354" cy="31075"/>
          </a:xfrm>
          <a:prstGeom prst="roundRect">
            <a:avLst>
              <a:gd name="adj" fmla="val 225238"/>
            </a:avLst>
          </a:prstGeom>
          <a:solidFill>
            <a:srgbClr val="194A99"/>
          </a:solidFill>
          <a:ln/>
        </p:spPr>
      </p:sp>
      <p:sp>
        <p:nvSpPr>
          <p:cNvPr id="17" name="Shape 14"/>
          <p:cNvSpPr/>
          <p:nvPr/>
        </p:nvSpPr>
        <p:spPr>
          <a:xfrm>
            <a:off x="4015204" y="3946446"/>
            <a:ext cx="349925" cy="349925"/>
          </a:xfrm>
          <a:prstGeom prst="roundRect">
            <a:avLst>
              <a:gd name="adj" fmla="val 20002"/>
            </a:avLst>
          </a:prstGeom>
          <a:solidFill>
            <a:srgbClr val="003180"/>
          </a:solidFill>
          <a:ln w="7620">
            <a:solidFill>
              <a:srgbClr val="194A99"/>
            </a:solidFill>
            <a:prstDash val="solid"/>
          </a:ln>
        </p:spPr>
      </p:sp>
      <p:sp>
        <p:nvSpPr>
          <p:cNvPr id="18" name="Text 15"/>
          <p:cNvSpPr/>
          <p:nvPr/>
        </p:nvSpPr>
        <p:spPr>
          <a:xfrm>
            <a:off x="4126409" y="3975497"/>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3</a:t>
            </a:r>
            <a:endParaRPr lang="en-US" sz="1837" dirty="0"/>
          </a:p>
        </p:txBody>
      </p:sp>
      <p:sp>
        <p:nvSpPr>
          <p:cNvPr id="19" name="Text 16"/>
          <p:cNvSpPr/>
          <p:nvPr/>
        </p:nvSpPr>
        <p:spPr>
          <a:xfrm>
            <a:off x="5045631" y="3980498"/>
            <a:ext cx="2647593"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Shor's Algorithm and Encryption</a:t>
            </a:r>
            <a:endParaRPr lang="en-US" sz="1531" dirty="0"/>
          </a:p>
        </p:txBody>
      </p:sp>
      <p:sp>
        <p:nvSpPr>
          <p:cNvPr id="20" name="Text 17"/>
          <p:cNvSpPr/>
          <p:nvPr/>
        </p:nvSpPr>
        <p:spPr>
          <a:xfrm>
            <a:off x="5045631" y="4316730"/>
            <a:ext cx="5627727" cy="497443"/>
          </a:xfrm>
          <a:prstGeom prst="rect">
            <a:avLst/>
          </a:prstGeom>
          <a:noFill/>
          <a:ln/>
        </p:spPr>
        <p:txBody>
          <a:bodyPr wrap="square" rtlCol="0" anchor="t"/>
          <a:lstStyle/>
          <a:p>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Shor's algorithm raised the possibility of breaking RSA encryption, sparking interest in quantum-resistant cryptography.</a:t>
            </a:r>
            <a:endParaRPr lang="en-US" sz="1225" dirty="0"/>
          </a:p>
        </p:txBody>
      </p:sp>
      <p:sp>
        <p:nvSpPr>
          <p:cNvPr id="21" name="Shape 18"/>
          <p:cNvSpPr/>
          <p:nvPr/>
        </p:nvSpPr>
        <p:spPr>
          <a:xfrm>
            <a:off x="4365129" y="5405973"/>
            <a:ext cx="544354" cy="31075"/>
          </a:xfrm>
          <a:prstGeom prst="roundRect">
            <a:avLst>
              <a:gd name="adj" fmla="val 225238"/>
            </a:avLst>
          </a:prstGeom>
          <a:solidFill>
            <a:srgbClr val="194A99"/>
          </a:solidFill>
          <a:ln/>
        </p:spPr>
      </p:sp>
      <p:sp>
        <p:nvSpPr>
          <p:cNvPr id="22" name="Shape 19"/>
          <p:cNvSpPr/>
          <p:nvPr/>
        </p:nvSpPr>
        <p:spPr>
          <a:xfrm>
            <a:off x="4015204" y="5246608"/>
            <a:ext cx="349925" cy="349925"/>
          </a:xfrm>
          <a:prstGeom prst="roundRect">
            <a:avLst>
              <a:gd name="adj" fmla="val 20002"/>
            </a:avLst>
          </a:prstGeom>
          <a:solidFill>
            <a:srgbClr val="003180"/>
          </a:solidFill>
          <a:ln w="7620">
            <a:solidFill>
              <a:srgbClr val="194A99"/>
            </a:solidFill>
            <a:prstDash val="solid"/>
          </a:ln>
        </p:spPr>
      </p:sp>
      <p:sp>
        <p:nvSpPr>
          <p:cNvPr id="23" name="Text 20"/>
          <p:cNvSpPr/>
          <p:nvPr/>
        </p:nvSpPr>
        <p:spPr>
          <a:xfrm>
            <a:off x="4126409" y="5275659"/>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4</a:t>
            </a:r>
            <a:endParaRPr lang="en-US" sz="1837" dirty="0"/>
          </a:p>
        </p:txBody>
      </p:sp>
      <p:sp>
        <p:nvSpPr>
          <p:cNvPr id="24" name="Text 21"/>
          <p:cNvSpPr/>
          <p:nvPr/>
        </p:nvSpPr>
        <p:spPr>
          <a:xfrm>
            <a:off x="5045631" y="5280660"/>
            <a:ext cx="1962150"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First quantum computer</a:t>
            </a:r>
            <a:endParaRPr lang="en-US" sz="1531" dirty="0"/>
          </a:p>
        </p:txBody>
      </p:sp>
      <p:sp>
        <p:nvSpPr>
          <p:cNvPr id="25" name="Text 22"/>
          <p:cNvSpPr/>
          <p:nvPr/>
        </p:nvSpPr>
        <p:spPr>
          <a:xfrm>
            <a:off x="5045631" y="5616892"/>
            <a:ext cx="5627727" cy="497443"/>
          </a:xfrm>
          <a:prstGeom prst="rect">
            <a:avLst/>
          </a:prstGeom>
          <a:noFill/>
          <a:ln/>
        </p:spPr>
        <p:txBody>
          <a:bodyPr wrap="square" rtlCol="0" anchor="t"/>
          <a:lstStyle/>
          <a:p>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In 2001, John Martinis and his team at the University of California, Santa Barbara, built the first quantum computer using superconducting qubits</a:t>
            </a:r>
            <a:endParaRPr lang="en-US" sz="1225" dirty="0"/>
          </a:p>
        </p:txBody>
      </p:sp>
      <p:sp>
        <p:nvSpPr>
          <p:cNvPr id="26" name="Shape 23"/>
          <p:cNvSpPr/>
          <p:nvPr/>
        </p:nvSpPr>
        <p:spPr>
          <a:xfrm>
            <a:off x="4365129" y="6706136"/>
            <a:ext cx="544354" cy="31075"/>
          </a:xfrm>
          <a:prstGeom prst="roundRect">
            <a:avLst>
              <a:gd name="adj" fmla="val 225238"/>
            </a:avLst>
          </a:prstGeom>
          <a:solidFill>
            <a:srgbClr val="194A99"/>
          </a:solidFill>
          <a:ln/>
        </p:spPr>
      </p:sp>
      <p:sp>
        <p:nvSpPr>
          <p:cNvPr id="27" name="Shape 24"/>
          <p:cNvSpPr/>
          <p:nvPr/>
        </p:nvSpPr>
        <p:spPr>
          <a:xfrm>
            <a:off x="4015204" y="6546771"/>
            <a:ext cx="349925" cy="349925"/>
          </a:xfrm>
          <a:prstGeom prst="roundRect">
            <a:avLst>
              <a:gd name="adj" fmla="val 20002"/>
            </a:avLst>
          </a:prstGeom>
          <a:solidFill>
            <a:srgbClr val="003180"/>
          </a:solidFill>
          <a:ln w="7620">
            <a:solidFill>
              <a:srgbClr val="194A99"/>
            </a:solidFill>
            <a:prstDash val="solid"/>
          </a:ln>
        </p:spPr>
      </p:sp>
      <p:sp>
        <p:nvSpPr>
          <p:cNvPr id="28" name="Text 25"/>
          <p:cNvSpPr/>
          <p:nvPr/>
        </p:nvSpPr>
        <p:spPr>
          <a:xfrm>
            <a:off x="4126409" y="6575822"/>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5</a:t>
            </a:r>
            <a:endParaRPr lang="en-US" sz="1837" dirty="0"/>
          </a:p>
        </p:txBody>
      </p:sp>
      <p:sp>
        <p:nvSpPr>
          <p:cNvPr id="29" name="Text 26"/>
          <p:cNvSpPr/>
          <p:nvPr/>
        </p:nvSpPr>
        <p:spPr>
          <a:xfrm>
            <a:off x="5045631" y="6580823"/>
            <a:ext cx="1944172"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Commercial Q</a:t>
            </a:r>
            <a:endParaRPr lang="en-US" sz="1531" dirty="0"/>
          </a:p>
        </p:txBody>
      </p:sp>
      <p:sp>
        <p:nvSpPr>
          <p:cNvPr id="30" name="Text 27"/>
          <p:cNvSpPr/>
          <p:nvPr/>
        </p:nvSpPr>
        <p:spPr>
          <a:xfrm>
            <a:off x="5045631" y="6917055"/>
            <a:ext cx="5627727" cy="497443"/>
          </a:xfrm>
          <a:prstGeom prst="rect">
            <a:avLst/>
          </a:prstGeom>
          <a:noFill/>
          <a:ln/>
        </p:spPr>
        <p:txBody>
          <a:bodyPr wrap="square" rtlCol="0" anchor="t"/>
          <a:lstStyle/>
          <a:p>
            <a:pPr algn="l" indent="0" marL="0">
              <a:lnSpc>
                <a:spcPts val="1960"/>
              </a:lnSpc>
              <a:buNone/>
            </a:pPr>
            <a:r>
              <a:rPr lang="en-US" sz="1225" b="1" dirty="0">
                <a:solidFill>
                  <a:srgbClr val="E2E6E9"/>
                </a:solidFill>
                <a:latin typeface="adonis-web" pitchFamily="34" charset="0"/>
                <a:ea typeface="adonis-web" pitchFamily="34" charset="-122"/>
                <a:cs typeface="adonis-web" pitchFamily="34" charset="-120"/>
              </a:rPr>
              <a:t>In 2011</a:t>
            </a:r>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 The first commercially available quantum computer was offered by D-Wave Systems</a:t>
            </a:r>
            <a:endParaRPr lang="en-US" sz="1225" dirty="0"/>
          </a:p>
        </p:txBody>
      </p:sp>
      <p:sp>
        <p:nvSpPr>
          <p:cNvPr id="31" name="Shape 28"/>
          <p:cNvSpPr/>
          <p:nvPr/>
        </p:nvSpPr>
        <p:spPr>
          <a:xfrm>
            <a:off x="4365129" y="8006298"/>
            <a:ext cx="544354" cy="31075"/>
          </a:xfrm>
          <a:prstGeom prst="roundRect">
            <a:avLst>
              <a:gd name="adj" fmla="val 225238"/>
            </a:avLst>
          </a:prstGeom>
          <a:solidFill>
            <a:srgbClr val="194A99"/>
          </a:solidFill>
          <a:ln/>
        </p:spPr>
      </p:sp>
      <p:sp>
        <p:nvSpPr>
          <p:cNvPr id="32" name="Shape 29"/>
          <p:cNvSpPr/>
          <p:nvPr/>
        </p:nvSpPr>
        <p:spPr>
          <a:xfrm>
            <a:off x="4015204" y="7846933"/>
            <a:ext cx="349925" cy="349925"/>
          </a:xfrm>
          <a:prstGeom prst="roundRect">
            <a:avLst>
              <a:gd name="adj" fmla="val 20002"/>
            </a:avLst>
          </a:prstGeom>
          <a:solidFill>
            <a:srgbClr val="003180"/>
          </a:solidFill>
          <a:ln w="7620">
            <a:solidFill>
              <a:srgbClr val="194A99"/>
            </a:solidFill>
            <a:prstDash val="solid"/>
          </a:ln>
        </p:spPr>
      </p:sp>
      <p:sp>
        <p:nvSpPr>
          <p:cNvPr id="33" name="Text 30"/>
          <p:cNvSpPr/>
          <p:nvPr/>
        </p:nvSpPr>
        <p:spPr>
          <a:xfrm>
            <a:off x="4126409" y="7875984"/>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6</a:t>
            </a:r>
            <a:endParaRPr lang="en-US" sz="1837" dirty="0"/>
          </a:p>
        </p:txBody>
      </p:sp>
      <p:sp>
        <p:nvSpPr>
          <p:cNvPr id="34" name="Text 31"/>
          <p:cNvSpPr/>
          <p:nvPr/>
        </p:nvSpPr>
        <p:spPr>
          <a:xfrm>
            <a:off x="5045631" y="7880985"/>
            <a:ext cx="1944172" cy="243007"/>
          </a:xfrm>
          <a:prstGeom prst="rect">
            <a:avLst/>
          </a:prstGeom>
          <a:noFill/>
          <a:ln/>
        </p:spPr>
        <p:txBody>
          <a:bodyPr wrap="none" rtlCol="0" anchor="t"/>
          <a:lstStyle/>
          <a:p>
            <a:pPr algn="l" indent="0" marL="0">
              <a:lnSpc>
                <a:spcPts val="1914"/>
              </a:lnSpc>
              <a:buNone/>
            </a:pPr>
            <a:r>
              <a:rPr lang="en-US" sz="1531" dirty="0">
                <a:solidFill>
                  <a:srgbClr val="E2E6E9"/>
                </a:solidFill>
                <a:latin typeface="adonis-web" pitchFamily="34" charset="0"/>
                <a:ea typeface="adonis-web" pitchFamily="34" charset="-122"/>
                <a:cs typeface="adonis-web" pitchFamily="34" charset="-120"/>
              </a:rPr>
              <a:t>Recent advancement </a:t>
            </a:r>
            <a:endParaRPr lang="en-US" sz="1531" dirty="0"/>
          </a:p>
        </p:txBody>
      </p:sp>
      <p:sp>
        <p:nvSpPr>
          <p:cNvPr id="35" name="Text 32"/>
          <p:cNvSpPr/>
          <p:nvPr/>
        </p:nvSpPr>
        <p:spPr>
          <a:xfrm>
            <a:off x="5045631" y="8217218"/>
            <a:ext cx="5627727" cy="746165"/>
          </a:xfrm>
          <a:prstGeom prst="rect">
            <a:avLst/>
          </a:prstGeom>
          <a:noFill/>
          <a:ln/>
        </p:spPr>
        <p:txBody>
          <a:bodyPr wrap="square" rtlCol="0" anchor="t"/>
          <a:lstStyle/>
          <a:p>
            <a:pPr algn="l" indent="0" marL="0">
              <a:lnSpc>
                <a:spcPts val="1960"/>
              </a:lnSpc>
              <a:buNone/>
            </a:pPr>
            <a:r>
              <a:rPr lang="en-US" sz="1225" b="1" dirty="0">
                <a:solidFill>
                  <a:srgbClr val="E2E6E9"/>
                </a:solidFill>
                <a:latin typeface="adonis-web" pitchFamily="34" charset="0"/>
                <a:ea typeface="adonis-web" pitchFamily="34" charset="-122"/>
                <a:cs typeface="adonis-web" pitchFamily="34" charset="-120"/>
              </a:rPr>
              <a:t>2023</a:t>
            </a:r>
            <a:pPr algn="l" indent="0" marL="0">
              <a:lnSpc>
                <a:spcPts val="1960"/>
              </a:lnSpc>
              <a:buNone/>
            </a:pPr>
            <a:r>
              <a:rPr lang="en-US" sz="1225" dirty="0">
                <a:solidFill>
                  <a:srgbClr val="E2E6E9"/>
                </a:solidFill>
                <a:latin typeface="adonis-web" pitchFamily="34" charset="0"/>
                <a:ea typeface="adonis-web" pitchFamily="34" charset="-122"/>
                <a:cs typeface="adonis-web" pitchFamily="34" charset="-120"/>
              </a:rPr>
              <a:t>: Researchers entangled two ions over a distance of 230 meters, and Alpine Quantum Technologies demonstrated a quantum volume of 128 on its quantum computer system PINE</a:t>
            </a:r>
            <a:endParaRPr lang="en-US" sz="1225" dirty="0"/>
          </a:p>
        </p:txBody>
      </p:sp>
      <p:pic>
        <p:nvPicPr>
          <p:cNvPr id="3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7874"/>
            <a:ext cx="839307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Introduction to Quantum Mechanics</a:t>
            </a:r>
            <a:endParaRPr lang="en-US" sz="4374" dirty="0"/>
          </a:p>
        </p:txBody>
      </p:sp>
      <p:sp>
        <p:nvSpPr>
          <p:cNvPr id="5" name="Text 2"/>
          <p:cNvSpPr/>
          <p:nvPr/>
        </p:nvSpPr>
        <p:spPr>
          <a:xfrm>
            <a:off x="2517696" y="2315408"/>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mechanics is a fundamental theory in physics that describes the behavior of matter and energy at the atomic and subatomic levels.</a:t>
            </a:r>
            <a:endParaRPr lang="en-US" sz="1750" dirty="0"/>
          </a:p>
        </p:txBody>
      </p:sp>
      <p:sp>
        <p:nvSpPr>
          <p:cNvPr id="6" name="Text 3"/>
          <p:cNvSpPr/>
          <p:nvPr/>
        </p:nvSpPr>
        <p:spPr>
          <a:xfrm>
            <a:off x="2517696" y="3581519"/>
            <a:ext cx="452639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What sets it apart from classical mechanics is its reliance on probability instead of certainty, and the concept of superposition.</a:t>
            </a:r>
            <a:endParaRPr lang="en-US" sz="1750" dirty="0"/>
          </a:p>
        </p:txBody>
      </p:sp>
      <p:pic>
        <p:nvPicPr>
          <p:cNvPr id="7" name="Image 1" descr="preencoded.png">    </p:cNvPr>
          <p:cNvPicPr>
            <a:picLocks noChangeAspect="1"/>
          </p:cNvPicPr>
          <p:nvPr/>
        </p:nvPicPr>
        <p:blipFill>
          <a:blip r:embed="rId2"/>
          <a:stretch>
            <a:fillRect/>
          </a:stretch>
        </p:blipFill>
        <p:spPr>
          <a:xfrm>
            <a:off x="7593687" y="2365415"/>
            <a:ext cx="4526399" cy="4526399"/>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93307"/>
            <a:ext cx="839307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Introduction to Quantum Mechanics</a:t>
            </a:r>
            <a:endParaRPr lang="en-US" sz="4374" dirty="0"/>
          </a:p>
        </p:txBody>
      </p:sp>
      <p:sp>
        <p:nvSpPr>
          <p:cNvPr id="6" name="Shape 2"/>
          <p:cNvSpPr/>
          <p:nvPr/>
        </p:nvSpPr>
        <p:spPr>
          <a:xfrm>
            <a:off x="833199" y="2894528"/>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Superposition</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exist in multiple states simultaneously, a phenomenon known as superposition, which forms the foundation of quantum computing.</a:t>
            </a:r>
            <a:endParaRPr lang="en-US" sz="1750" dirty="0"/>
          </a:p>
        </p:txBody>
      </p:sp>
      <p:sp>
        <p:nvSpPr>
          <p:cNvPr id="10" name="Shape 6"/>
          <p:cNvSpPr/>
          <p:nvPr/>
        </p:nvSpPr>
        <p:spPr>
          <a:xfrm>
            <a:off x="5597485" y="2894528"/>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Entanglement</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become "entangled," where the state of one particle is inextricably linked to the state of another, even over vast distances.</a:t>
            </a:r>
            <a:endParaRPr lang="en-US" sz="1750" dirty="0"/>
          </a:p>
        </p:txBody>
      </p:sp>
      <p:sp>
        <p:nvSpPr>
          <p:cNvPr id="14" name="Shape 10"/>
          <p:cNvSpPr/>
          <p:nvPr/>
        </p:nvSpPr>
        <p:spPr>
          <a:xfrm>
            <a:off x="833199" y="526863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31030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Probabilistic Behavior</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systems exhibit probabilistic behavior, where the outcome of a measurement or observation is not deterministic but rather a distribution of possible states.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741640"/>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Quantum Superposition: Schrödinger's Cat</a:t>
            </a:r>
            <a:endParaRPr lang="en-US" sz="4374" dirty="0"/>
          </a:p>
        </p:txBody>
      </p:sp>
      <p:sp>
        <p:nvSpPr>
          <p:cNvPr id="5" name="Text 2"/>
          <p:cNvSpPr/>
          <p:nvPr/>
        </p:nvSpPr>
        <p:spPr>
          <a:xfrm>
            <a:off x="2517696" y="2663547"/>
            <a:ext cx="4526399"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Schrödinger's cat is a thought experiment that illustrates quantum superposition.</a:t>
            </a:r>
            <a:endParaRPr lang="en-US" sz="1750" dirty="0"/>
          </a:p>
        </p:txBody>
      </p:sp>
      <p:sp>
        <p:nvSpPr>
          <p:cNvPr id="6" name="Text 3"/>
          <p:cNvSpPr/>
          <p:nvPr/>
        </p:nvSpPr>
        <p:spPr>
          <a:xfrm>
            <a:off x="2517696" y="3574256"/>
            <a:ext cx="4526399"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In the scenario, a cat is theoretically both alive and dead at the same time.</a:t>
            </a:r>
            <a:endParaRPr lang="en-US" sz="1750" dirty="0"/>
          </a:p>
        </p:txBody>
      </p:sp>
      <p:sp>
        <p:nvSpPr>
          <p:cNvPr id="7" name="Text 4"/>
          <p:cNvSpPr/>
          <p:nvPr/>
        </p:nvSpPr>
        <p:spPr>
          <a:xfrm>
            <a:off x="2517696" y="4484965"/>
            <a:ext cx="4526399"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This situation represents the concept of superposition in quantum mechanics.</a:t>
            </a:r>
            <a:endParaRPr lang="en-US" sz="1750" dirty="0"/>
          </a:p>
        </p:txBody>
      </p:sp>
      <p:pic>
        <p:nvPicPr>
          <p:cNvPr id="8" name="Image 1" descr="preencoded.png">    </p:cNvPr>
          <p:cNvPicPr>
            <a:picLocks noChangeAspect="1"/>
          </p:cNvPicPr>
          <p:nvPr/>
        </p:nvPicPr>
        <p:blipFill>
          <a:blip r:embed="rId2"/>
          <a:stretch>
            <a:fillRect/>
          </a:stretch>
        </p:blipFill>
        <p:spPr>
          <a:xfrm>
            <a:off x="7593687" y="2713553"/>
            <a:ext cx="4524494" cy="4524494"/>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8827"/>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Quantum Entanglement</a:t>
            </a:r>
            <a:endParaRPr lang="en-US" sz="4374" dirty="0"/>
          </a:p>
        </p:txBody>
      </p:sp>
      <p:sp>
        <p:nvSpPr>
          <p:cNvPr id="5" name="Text 2"/>
          <p:cNvSpPr/>
          <p:nvPr/>
        </p:nvSpPr>
        <p:spPr>
          <a:xfrm>
            <a:off x="2517696" y="2316361"/>
            <a:ext cx="4525328"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entanglement is like having two coins where their states are linked, no matter how far apart they are. When one coin is flipped and its state is determined, the state of the other coin is simultaneously known, even if it's miles away physicist called this spooky action at distance  .</a:t>
            </a:r>
            <a:endParaRPr lang="en-US" sz="1750" dirty="0"/>
          </a:p>
        </p:txBody>
      </p:sp>
      <p:pic>
        <p:nvPicPr>
          <p:cNvPr id="6" name="Image 1" descr="preencoded.png">    </p:cNvPr>
          <p:cNvPicPr>
            <a:picLocks noChangeAspect="1"/>
          </p:cNvPicPr>
          <p:nvPr/>
        </p:nvPicPr>
        <p:blipFill>
          <a:blip r:embed="rId2"/>
          <a:stretch>
            <a:fillRect/>
          </a:stretch>
        </p:blipFill>
        <p:spPr>
          <a:xfrm>
            <a:off x="7592616" y="2366367"/>
            <a:ext cx="4524494" cy="452449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087874"/>
            <a:ext cx="8822412"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Superposition in Quantum Computing</a:t>
            </a:r>
            <a:endParaRPr lang="en-US" sz="4374" dirty="0"/>
          </a:p>
        </p:txBody>
      </p:sp>
      <p:sp>
        <p:nvSpPr>
          <p:cNvPr id="5" name="Text 2"/>
          <p:cNvSpPr/>
          <p:nvPr/>
        </p:nvSpPr>
        <p:spPr>
          <a:xfrm>
            <a:off x="2517696" y="2315408"/>
            <a:ext cx="4526399" cy="355402"/>
          </a:xfrm>
          <a:prstGeom prst="rect">
            <a:avLst/>
          </a:prstGeom>
          <a:noFill/>
          <a:ln/>
        </p:spPr>
        <p:txBody>
          <a:bodyPr wrap="non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It's all about parallel processing on steroids.</a:t>
            </a:r>
            <a:endParaRPr lang="en-US" sz="1750" dirty="0"/>
          </a:p>
        </p:txBody>
      </p:sp>
      <p:sp>
        <p:nvSpPr>
          <p:cNvPr id="6" name="Text 3"/>
          <p:cNvSpPr/>
          <p:nvPr/>
        </p:nvSpPr>
        <p:spPr>
          <a:xfrm>
            <a:off x="2873097" y="2920722"/>
            <a:ext cx="4170998" cy="1421606"/>
          </a:xfrm>
          <a:prstGeom prst="rect">
            <a:avLst/>
          </a:prstGeom>
          <a:noFill/>
          <a:ln/>
        </p:spPr>
        <p:txBody>
          <a:bodyPr wrap="square" rtlCol="0" anchor="t"/>
          <a:lstStyle/>
          <a:p>
            <a:pPr algn="l" marL="342900" indent="-342900">
              <a:lnSpc>
                <a:spcPts val="2799"/>
              </a:lnSpc>
              <a:buSzPct val="100000"/>
              <a:buChar char="•"/>
            </a:pPr>
            <a:r>
              <a:rPr lang="en-US" sz="1750" b="1" dirty="0">
                <a:solidFill>
                  <a:srgbClr val="E2E6E9"/>
                </a:solidFill>
                <a:latin typeface="adonis-web" pitchFamily="34" charset="0"/>
                <a:ea typeface="adonis-web" pitchFamily="34" charset="-122"/>
                <a:cs typeface="adonis-web" pitchFamily="34" charset="-120"/>
              </a:rPr>
              <a:t>Regular computer:</a:t>
            </a:r>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 With multiple bits, a regular computer can explore different possibilities one by one. Like checking each path in a maze.</a:t>
            </a:r>
            <a:endParaRPr lang="en-US" sz="1750" dirty="0"/>
          </a:p>
        </p:txBody>
      </p:sp>
      <p:sp>
        <p:nvSpPr>
          <p:cNvPr id="7" name="Text 4"/>
          <p:cNvSpPr/>
          <p:nvPr/>
        </p:nvSpPr>
        <p:spPr>
          <a:xfrm>
            <a:off x="2873097" y="4431149"/>
            <a:ext cx="4170998" cy="1777008"/>
          </a:xfrm>
          <a:prstGeom prst="rect">
            <a:avLst/>
          </a:prstGeom>
          <a:noFill/>
          <a:ln/>
        </p:spPr>
        <p:txBody>
          <a:bodyPr wrap="square" rtlCol="0" anchor="t"/>
          <a:lstStyle/>
          <a:p>
            <a:pPr algn="l" marL="342900" indent="-342900">
              <a:lnSpc>
                <a:spcPts val="2799"/>
              </a:lnSpc>
              <a:buSzPct val="100000"/>
              <a:buChar char="•"/>
            </a:pPr>
            <a:r>
              <a:rPr lang="en-US" sz="1750" b="1" dirty="0">
                <a:solidFill>
                  <a:srgbClr val="E2E6E9"/>
                </a:solidFill>
                <a:latin typeface="adonis-web" pitchFamily="34" charset="0"/>
                <a:ea typeface="adonis-web" pitchFamily="34" charset="-122"/>
                <a:cs typeface="adonis-web" pitchFamily="34" charset="-120"/>
              </a:rPr>
              <a:t>Quantum computer:</a:t>
            </a:r>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 With qubits in superposition, a quantum computer can explore all those possibilities simultaneously. Like a ball rolling down all paths in the maze at once!</a:t>
            </a:r>
            <a:endParaRPr lang="en-US" sz="1750" dirty="0"/>
          </a:p>
        </p:txBody>
      </p:sp>
      <p:pic>
        <p:nvPicPr>
          <p:cNvPr id="8" name="Image 1" descr="preencoded.png">    </p:cNvPr>
          <p:cNvPicPr>
            <a:picLocks noChangeAspect="1"/>
          </p:cNvPicPr>
          <p:nvPr/>
        </p:nvPicPr>
        <p:blipFill>
          <a:blip r:embed="rId2"/>
          <a:stretch>
            <a:fillRect/>
          </a:stretch>
        </p:blipFill>
        <p:spPr>
          <a:xfrm>
            <a:off x="7593687" y="2365415"/>
            <a:ext cx="4526399" cy="4526399"/>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2024-04-02T13:30:52Z</dcterms:created>
  <dcterms:modified xsi:type="dcterms:W3CDTF">2024-04-02T13:30:52Z</dcterms:modified>
</cp:coreProperties>
</file>